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71" r:id="rId10"/>
    <p:sldId id="272" r:id="rId11"/>
    <p:sldId id="273" r:id="rId12"/>
    <p:sldId id="269" r:id="rId13"/>
    <p:sldId id="270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65" r:id="rId26"/>
  </p:sldIdLst>
  <p:sldSz cx="18288000" cy="10287000"/>
  <p:notesSz cx="6858000" cy="9144000"/>
  <p:embeddedFontLst>
    <p:embeddedFont>
      <p:font typeface="Arial MT Pro Bold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A9D"/>
    <a:srgbClr val="9AB1CC"/>
    <a:srgbClr val="1A2650"/>
    <a:srgbClr val="5E5971"/>
    <a:srgbClr val="979CAF"/>
    <a:srgbClr val="FBFBFB"/>
    <a:srgbClr val="192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22" autoAdjust="0"/>
  </p:normalViewPr>
  <p:slideViewPr>
    <p:cSldViewPr>
      <p:cViewPr varScale="1">
        <p:scale>
          <a:sx n="54" d="100"/>
          <a:sy n="54" d="100"/>
        </p:scale>
        <p:origin x="131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3810000" y="5600700"/>
            <a:ext cx="11123463" cy="1112346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E6A9D"/>
          </a:solidFill>
        </p:spPr>
      </p:sp>
      <p:sp>
        <p:nvSpPr>
          <p:cNvPr id="5" name="Freeform 5"/>
          <p:cNvSpPr/>
          <p:nvPr/>
        </p:nvSpPr>
        <p:spPr>
          <a:xfrm flipH="1">
            <a:off x="910468" y="2171700"/>
            <a:ext cx="8115300" cy="7173925"/>
          </a:xfrm>
          <a:custGeom>
            <a:avLst/>
            <a:gdLst/>
            <a:ahLst/>
            <a:cxnLst/>
            <a:rect l="l" t="t" r="r" b="b"/>
            <a:pathLst>
              <a:path w="8115300" h="7173925">
                <a:moveTo>
                  <a:pt x="0" y="0"/>
                </a:moveTo>
                <a:lnTo>
                  <a:pt x="8115300" y="0"/>
                </a:lnTo>
                <a:lnTo>
                  <a:pt x="8115300" y="7173925"/>
                </a:lnTo>
                <a:lnTo>
                  <a:pt x="0" y="717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924800" y="1355509"/>
            <a:ext cx="1848364" cy="184836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3E6A9D"/>
          </a:solidFill>
        </p:spPr>
      </p:sp>
      <p:sp>
        <p:nvSpPr>
          <p:cNvPr id="19" name="TextBox 19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 dirty="0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01</a:t>
            </a:r>
          </a:p>
        </p:txBody>
      </p:sp>
      <p:sp>
        <p:nvSpPr>
          <p:cNvPr id="22" name="مربع نص 21"/>
          <p:cNvSpPr txBox="1"/>
          <p:nvPr/>
        </p:nvSpPr>
        <p:spPr>
          <a:xfrm>
            <a:off x="10210800" y="3390900"/>
            <a:ext cx="6970532" cy="380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ar-YE" sz="8500" b="1" dirty="0" smtClean="0">
                <a:solidFill>
                  <a:srgbClr val="3E6A9D"/>
                </a:solidFill>
                <a:latin typeface="+mj-lt"/>
              </a:rPr>
              <a:t>النظام الذكي لمساعدة المكفوفين</a:t>
            </a:r>
            <a:endParaRPr lang="en-US" sz="8500" b="1" dirty="0">
              <a:solidFill>
                <a:srgbClr val="3E6A9D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جدول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93252"/>
              </p:ext>
            </p:extLst>
          </p:nvPr>
        </p:nvGraphicFramePr>
        <p:xfrm>
          <a:off x="4648200" y="1609013"/>
          <a:ext cx="12268200" cy="7863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050">
                  <a:extLst>
                    <a:ext uri="{9D8B030D-6E8A-4147-A177-3AD203B41FA5}">
                      <a16:colId xmlns:a16="http://schemas.microsoft.com/office/drawing/2014/main" val="1441057195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val="1599102365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val="3935824800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val="694734130"/>
                    </a:ext>
                  </a:extLst>
                </a:gridCol>
              </a:tblGrid>
              <a:tr h="657761">
                <a:tc grid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المكونات</a:t>
                      </a:r>
                      <a:r>
                        <a:rPr lang="ar-YE" sz="30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المادية</a:t>
                      </a:r>
                      <a:endParaRPr 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المكونات</a:t>
                      </a:r>
                      <a:r>
                        <a:rPr lang="ar-YE" sz="30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البرمجية</a:t>
                      </a:r>
                      <a:endParaRPr 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rtl="1"/>
                      <a:endParaRPr 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370334"/>
                  </a:ext>
                </a:extLst>
              </a:tr>
              <a:tr h="1211937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التكاليف </a:t>
                      </a: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الدائمة </a:t>
                      </a: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للنظام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التكاليف </a:t>
                      </a: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بناء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للنظام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التكاليف </a:t>
                      </a: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الدائمة</a:t>
                      </a: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للنظام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التكاليف </a:t>
                      </a: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بناء</a:t>
                      </a: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للنظام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252389"/>
                  </a:ext>
                </a:extLst>
              </a:tr>
              <a:tr h="629779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اجهزه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المستخدم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الهاتف الذكي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Backend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Backend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665591"/>
                  </a:ext>
                </a:extLst>
              </a:tr>
              <a:tr h="1139428">
                <a:tc>
                  <a:txBody>
                    <a:bodyPr/>
                    <a:lstStyle/>
                    <a:p>
                      <a:pPr algn="ctr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استهلاك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البطارية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كاميرا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الهاتف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نماذج الذكاء الاصطناعي</a:t>
                      </a:r>
                      <a:endParaRPr lang="en-US" sz="30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نماذج الذكاء الاصطناعي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982718"/>
                  </a:ext>
                </a:extLst>
              </a:tr>
              <a:tr h="629779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الشبكات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GPS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قاعدة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البيانات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قاعدة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البيانات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310062"/>
                  </a:ext>
                </a:extLst>
              </a:tr>
              <a:tr h="1139428">
                <a:tc>
                  <a:txBody>
                    <a:bodyPr/>
                    <a:lstStyle/>
                    <a:p>
                      <a:pPr algn="ctr"/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لوحة تحكم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المشرف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لوحة تحكم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المشرف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644000"/>
                  </a:ext>
                </a:extLst>
              </a:tr>
              <a:tr h="657761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Bluetooth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أنظمة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التشفير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أنظمة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التشفير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297519"/>
                  </a:ext>
                </a:extLst>
              </a:tr>
              <a:tr h="113942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سماعات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تطبيق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الهاتف الذكي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483752"/>
                  </a:ext>
                </a:extLst>
              </a:tr>
              <a:tr h="657761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محرك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الاهتزاز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606933"/>
                  </a:ext>
                </a:extLst>
              </a:tr>
            </a:tbl>
          </a:graphicData>
        </a:graphic>
      </p:graphicFrame>
      <p:sp>
        <p:nvSpPr>
          <p:cNvPr id="10" name="TextBox 22"/>
          <p:cNvSpPr txBox="1"/>
          <p:nvPr/>
        </p:nvSpPr>
        <p:spPr>
          <a:xfrm>
            <a:off x="13182600" y="495300"/>
            <a:ext cx="39979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دراسة 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الجدوى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: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763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جدول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74967"/>
              </p:ext>
            </p:extLst>
          </p:nvPr>
        </p:nvGraphicFramePr>
        <p:xfrm>
          <a:off x="4648200" y="1409700"/>
          <a:ext cx="12268200" cy="8458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050">
                  <a:extLst>
                    <a:ext uri="{9D8B030D-6E8A-4147-A177-3AD203B41FA5}">
                      <a16:colId xmlns:a16="http://schemas.microsoft.com/office/drawing/2014/main" val="1441057195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val="1599102365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val="3935824800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val="694734130"/>
                    </a:ext>
                  </a:extLst>
                </a:gridCol>
              </a:tblGrid>
              <a:tr h="608607">
                <a:tc grid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الخدمات</a:t>
                      </a:r>
                      <a:r>
                        <a:rPr lang="ar-YE" sz="30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السحابية والتشغيلية</a:t>
                      </a:r>
                      <a:endParaRPr 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المكونات</a:t>
                      </a:r>
                      <a:r>
                        <a:rPr lang="ar-YE" sz="3000" b="1" kern="1200" baseline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البشرية</a:t>
                      </a:r>
                      <a:endParaRPr 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r" rtl="1"/>
                      <a:endParaRPr 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370334"/>
                  </a:ext>
                </a:extLst>
              </a:tr>
              <a:tr h="112137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التكاليف </a:t>
                      </a: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الدائمة </a:t>
                      </a: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للنظام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التكاليف </a:t>
                      </a: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بناء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للنظام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التكاليف </a:t>
                      </a: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الدائمة</a:t>
                      </a: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للنظام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التكاليف </a:t>
                      </a: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بناء</a:t>
                      </a: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للنظام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252389"/>
                  </a:ext>
                </a:extLst>
              </a:tr>
              <a:tr h="112137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استضافة سحابية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إعداد الخوادم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فريق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صيانة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محلل النظام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449227"/>
                  </a:ext>
                </a:extLst>
              </a:tr>
              <a:tr h="112137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تخزين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سحابي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ربط الخدمات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دعم فني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مطور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تطبيقات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17365"/>
                  </a:ext>
                </a:extLst>
              </a:tr>
              <a:tr h="112137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نسخ احتياطي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إعداد قاعدة البيانات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مهندس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ذكاء اصطناعي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مطور </a:t>
                      </a:r>
                      <a:r>
                        <a:rPr lang="en-US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Backend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832410"/>
                  </a:ext>
                </a:extLst>
              </a:tr>
              <a:tr h="112137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امن معلومات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إعداد النسخ الاحتياطي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مسؤول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مهندس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ذكاء اصطناعي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560755"/>
                  </a:ext>
                </a:extLst>
              </a:tr>
              <a:tr h="112137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تراخيص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برمجية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مصمم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واجهات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7996415"/>
                  </a:ext>
                </a:extLst>
              </a:tr>
              <a:tr h="112137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مختبر</a:t>
                      </a:r>
                      <a:r>
                        <a:rPr lang="ar-YE" sz="3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النظام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029217"/>
                  </a:ext>
                </a:extLst>
              </a:tr>
            </a:tbl>
          </a:graphicData>
        </a:graphic>
      </p:graphicFrame>
      <p:sp>
        <p:nvSpPr>
          <p:cNvPr id="10" name="TextBox 22"/>
          <p:cNvSpPr txBox="1"/>
          <p:nvPr/>
        </p:nvSpPr>
        <p:spPr>
          <a:xfrm>
            <a:off x="13182600" y="419100"/>
            <a:ext cx="39979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دراسة 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الجدوى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: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855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2"/>
          <p:cNvSpPr txBox="1"/>
          <p:nvPr/>
        </p:nvSpPr>
        <p:spPr>
          <a:xfrm>
            <a:off x="12573000" y="2319270"/>
            <a:ext cx="4800600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طرق جمع 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البيانات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: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  <a:p>
            <a:pPr>
              <a:lnSpc>
                <a:spcPts val="6839"/>
              </a:lnSpc>
            </a:pP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  <a:sym typeface="Arial MT Pro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820400" y="3467100"/>
            <a:ext cx="6440508" cy="338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مقابلات </a:t>
            </a:r>
            <a:r>
              <a:rPr lang="ar-SA" sz="3000" dirty="0"/>
              <a:t>مباشرة مع </a:t>
            </a:r>
            <a:r>
              <a:rPr lang="ar-SA" sz="3000" dirty="0" smtClean="0"/>
              <a:t>المكفوفين</a:t>
            </a:r>
            <a:endParaRPr lang="en-US" sz="3000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الملاحظة الميدانية لسلوك المستخدمين</a:t>
            </a:r>
            <a:endParaRPr lang="en-US" sz="3000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دراسة </a:t>
            </a:r>
            <a:r>
              <a:rPr lang="ar-SA" sz="3000" dirty="0"/>
              <a:t>الأنظمة المشابهة</a:t>
            </a:r>
            <a:endParaRPr lang="en-US" sz="3000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ورش </a:t>
            </a:r>
            <a:r>
              <a:rPr lang="ar-SA" sz="3000" dirty="0"/>
              <a:t>عمل تشاركية</a:t>
            </a:r>
            <a:endParaRPr lang="en-US" sz="3000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بناء </a:t>
            </a:r>
            <a:r>
              <a:rPr lang="ar-SA" sz="3000" dirty="0"/>
              <a:t>نماذج أولية واختبارها</a:t>
            </a:r>
            <a:endParaRPr lang="en-US" sz="3000" dirty="0"/>
          </a:p>
        </p:txBody>
      </p:sp>
      <p:grpSp>
        <p:nvGrpSpPr>
          <p:cNvPr id="2" name="مجموعة 1"/>
          <p:cNvGrpSpPr/>
          <p:nvPr/>
        </p:nvGrpSpPr>
        <p:grpSpPr>
          <a:xfrm>
            <a:off x="-457200" y="754341"/>
            <a:ext cx="9456669" cy="7780785"/>
            <a:chOff x="-457200" y="754341"/>
            <a:chExt cx="9456669" cy="7780785"/>
          </a:xfrm>
        </p:grpSpPr>
        <p:sp>
          <p:nvSpPr>
            <p:cNvPr id="14" name="Freeform 14"/>
            <p:cNvSpPr/>
            <p:nvPr/>
          </p:nvSpPr>
          <p:spPr>
            <a:xfrm>
              <a:off x="1667499" y="1203156"/>
              <a:ext cx="7331970" cy="733197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-457200" y="754341"/>
              <a:ext cx="1564929" cy="156492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8" name="Freeform 4"/>
            <p:cNvSpPr/>
            <p:nvPr/>
          </p:nvSpPr>
          <p:spPr>
            <a:xfrm>
              <a:off x="2286000" y="1866900"/>
              <a:ext cx="6009984" cy="5963441"/>
            </a:xfrm>
            <a:custGeom>
              <a:avLst/>
              <a:gdLst/>
              <a:ahLst/>
              <a:cxnLst/>
              <a:rect l="l" t="t" r="r" b="b"/>
              <a:pathLst>
                <a:path w="6997854" h="7180634">
                  <a:moveTo>
                    <a:pt x="0" y="0"/>
                  </a:moveTo>
                  <a:lnTo>
                    <a:pt x="6997854" y="0"/>
                  </a:lnTo>
                  <a:lnTo>
                    <a:pt x="6997854" y="7180634"/>
                  </a:lnTo>
                  <a:lnTo>
                    <a:pt x="0" y="7180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2451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2932940" y="3504465"/>
            <a:ext cx="7672770" cy="87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1"/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المتطلبات الوظيفية (المستخدم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)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: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</p:txBody>
      </p:sp>
      <p:grpSp>
        <p:nvGrpSpPr>
          <p:cNvPr id="4" name="مجموعة 3"/>
          <p:cNvGrpSpPr/>
          <p:nvPr/>
        </p:nvGrpSpPr>
        <p:grpSpPr>
          <a:xfrm>
            <a:off x="11353800" y="-3487374"/>
            <a:ext cx="10795466" cy="12717175"/>
            <a:chOff x="11353800" y="-3487374"/>
            <a:chExt cx="10795466" cy="12717175"/>
          </a:xfrm>
        </p:grpSpPr>
        <p:sp>
          <p:nvSpPr>
            <p:cNvPr id="3" name="Freeform 3"/>
            <p:cNvSpPr/>
            <p:nvPr/>
          </p:nvSpPr>
          <p:spPr>
            <a:xfrm>
              <a:off x="14879752" y="-3487374"/>
              <a:ext cx="7269514" cy="7269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3090114" y="1982539"/>
              <a:ext cx="1051671" cy="105167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7" name="Freeform 6"/>
            <p:cNvSpPr/>
            <p:nvPr/>
          </p:nvSpPr>
          <p:spPr>
            <a:xfrm>
              <a:off x="11353800" y="3010397"/>
              <a:ext cx="5382611" cy="6219404"/>
            </a:xfrm>
            <a:custGeom>
              <a:avLst/>
              <a:gdLst/>
              <a:ahLst/>
              <a:cxnLst/>
              <a:rect l="l" t="t" r="r" b="b"/>
              <a:pathLst>
                <a:path w="7172535" h="8287593">
                  <a:moveTo>
                    <a:pt x="0" y="0"/>
                  </a:moveTo>
                  <a:lnTo>
                    <a:pt x="7172535" y="0"/>
                  </a:lnTo>
                  <a:lnTo>
                    <a:pt x="7172535" y="8287593"/>
                  </a:lnTo>
                  <a:lnTo>
                    <a:pt x="0" y="8287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" name="مستطيل 1"/>
          <p:cNvSpPr/>
          <p:nvPr/>
        </p:nvSpPr>
        <p:spPr>
          <a:xfrm>
            <a:off x="1143000" y="4381500"/>
            <a:ext cx="9144000" cy="41666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rtl="1">
              <a:lnSpc>
                <a:spcPct val="107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/>
              <a:t>تسجيل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ar-SA" sz="3000" dirty="0"/>
              <a:t>الدخول وإدارة الحساب</a:t>
            </a:r>
            <a:endParaRPr lang="en-US" sz="3000" dirty="0"/>
          </a:p>
          <a:p>
            <a:pPr marL="457200" indent="-457200" algn="just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إصدار </a:t>
            </a:r>
            <a:r>
              <a:rPr lang="ar-SA" sz="3000" dirty="0"/>
              <a:t>أوامر صوتية</a:t>
            </a:r>
            <a:endParaRPr lang="en-US" sz="3000" dirty="0"/>
          </a:p>
          <a:p>
            <a:pPr marL="457200" indent="-457200" algn="just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تحليل </a:t>
            </a:r>
            <a:r>
              <a:rPr lang="ar-SA" sz="3000" dirty="0"/>
              <a:t>البيئة المحيطة</a:t>
            </a:r>
            <a:endParaRPr lang="en-US" sz="3000" dirty="0"/>
          </a:p>
          <a:p>
            <a:pPr marL="457200" indent="-457200" algn="just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التعرف </a:t>
            </a:r>
            <a:r>
              <a:rPr lang="ar-SA" sz="3000" dirty="0"/>
              <a:t>على الأشياء والعقبات</a:t>
            </a:r>
            <a:endParaRPr lang="en-US" sz="3000" dirty="0"/>
          </a:p>
          <a:p>
            <a:pPr marL="457200" indent="-457200" algn="just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قراءة </a:t>
            </a:r>
            <a:r>
              <a:rPr lang="ar-SA" sz="3000" dirty="0"/>
              <a:t>النصوص واللافتات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تقديم </a:t>
            </a:r>
            <a:r>
              <a:rPr lang="ar-SA" sz="3000" dirty="0"/>
              <a:t>إرشادات صوتية للحركة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8287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مجموعة 4"/>
          <p:cNvGrpSpPr/>
          <p:nvPr/>
        </p:nvGrpSpPr>
        <p:grpSpPr>
          <a:xfrm flipH="1">
            <a:off x="-3505200" y="-3848100"/>
            <a:ext cx="10795466" cy="12717175"/>
            <a:chOff x="11353800" y="-3487374"/>
            <a:chExt cx="10795466" cy="12717175"/>
          </a:xfrm>
        </p:grpSpPr>
        <p:sp>
          <p:nvSpPr>
            <p:cNvPr id="3" name="Freeform 3"/>
            <p:cNvSpPr/>
            <p:nvPr/>
          </p:nvSpPr>
          <p:spPr>
            <a:xfrm>
              <a:off x="14879752" y="-3487374"/>
              <a:ext cx="7269514" cy="7269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3090114" y="1982539"/>
              <a:ext cx="1051671" cy="105167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7" name="Freeform 6"/>
            <p:cNvSpPr/>
            <p:nvPr/>
          </p:nvSpPr>
          <p:spPr>
            <a:xfrm>
              <a:off x="11353800" y="3010397"/>
              <a:ext cx="5382611" cy="6219404"/>
            </a:xfrm>
            <a:custGeom>
              <a:avLst/>
              <a:gdLst/>
              <a:ahLst/>
              <a:cxnLst/>
              <a:rect l="l" t="t" r="r" b="b"/>
              <a:pathLst>
                <a:path w="7172535" h="8287593">
                  <a:moveTo>
                    <a:pt x="0" y="0"/>
                  </a:moveTo>
                  <a:lnTo>
                    <a:pt x="7172535" y="0"/>
                  </a:lnTo>
                  <a:lnTo>
                    <a:pt x="7172535" y="8287593"/>
                  </a:lnTo>
                  <a:lnTo>
                    <a:pt x="0" y="8287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9478614" y="3407126"/>
            <a:ext cx="767277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1"/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المتطلبات</a:t>
            </a:r>
            <a:r>
              <a:rPr lang="ar-SA" sz="6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الوظيفية (المشرف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)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: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7620000" y="4021191"/>
            <a:ext cx="9144000" cy="44087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rtl="1">
              <a:lnSpc>
                <a:spcPct val="150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/>
              <a:t>لوحة تحكم ويب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إدارة </a:t>
            </a:r>
            <a:r>
              <a:rPr lang="ar-SA" sz="3000" dirty="0"/>
              <a:t>المستخدمين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إدارة </a:t>
            </a:r>
            <a:r>
              <a:rPr lang="ar-SA" sz="3000" dirty="0"/>
              <a:t>قاعدة البيانات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مراقبة </a:t>
            </a:r>
            <a:r>
              <a:rPr lang="ar-SA" sz="3000" dirty="0"/>
              <a:t>أداء النظام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إضافة </a:t>
            </a:r>
            <a:r>
              <a:rPr lang="ar-SA" sz="3000" dirty="0"/>
              <a:t>كائنات جديدة وتحسين النماذج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5005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مجموعة 2"/>
          <p:cNvGrpSpPr/>
          <p:nvPr/>
        </p:nvGrpSpPr>
        <p:grpSpPr>
          <a:xfrm>
            <a:off x="10164140" y="1333500"/>
            <a:ext cx="7615738" cy="7641198"/>
            <a:chOff x="10164140" y="1333500"/>
            <a:chExt cx="7615738" cy="7641198"/>
          </a:xfrm>
        </p:grpSpPr>
        <p:sp>
          <p:nvSpPr>
            <p:cNvPr id="14" name="Freeform 14"/>
            <p:cNvSpPr/>
            <p:nvPr/>
          </p:nvSpPr>
          <p:spPr>
            <a:xfrm flipH="1">
              <a:off x="10164140" y="1333500"/>
              <a:ext cx="7052797" cy="70527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7" name="Freeform 17"/>
            <p:cNvSpPr/>
            <p:nvPr/>
          </p:nvSpPr>
          <p:spPr>
            <a:xfrm flipH="1">
              <a:off x="16513917" y="7708737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7" name="Freeform 3"/>
            <p:cNvSpPr/>
            <p:nvPr/>
          </p:nvSpPr>
          <p:spPr>
            <a:xfrm>
              <a:off x="10745823" y="2705100"/>
              <a:ext cx="5259200" cy="5426942"/>
            </a:xfrm>
            <a:custGeom>
              <a:avLst/>
              <a:gdLst/>
              <a:ahLst/>
              <a:cxnLst/>
              <a:rect l="l" t="t" r="r" b="b"/>
              <a:pathLst>
                <a:path w="8688502" h="8965621">
                  <a:moveTo>
                    <a:pt x="0" y="0"/>
                  </a:moveTo>
                  <a:lnTo>
                    <a:pt x="8688502" y="0"/>
                  </a:lnTo>
                  <a:lnTo>
                    <a:pt x="8688502" y="8965621"/>
                  </a:lnTo>
                  <a:lnTo>
                    <a:pt x="0" y="8965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" name="مستطيل 1"/>
          <p:cNvSpPr/>
          <p:nvPr/>
        </p:nvSpPr>
        <p:spPr>
          <a:xfrm>
            <a:off x="152400" y="3296182"/>
            <a:ext cx="9144000" cy="54051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المتطلبات غير 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الوظيفية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: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/>
              <a:t>دقة عالية في التعرف (&gt;95</a:t>
            </a:r>
            <a:r>
              <a:rPr lang="ar-SA" sz="3000" dirty="0" smtClean="0"/>
              <a:t>%)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/>
              <a:t>زمن استجابة أقل من ثانيتين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تشفير </a:t>
            </a:r>
            <a:r>
              <a:rPr lang="ar-SA" sz="3000" dirty="0"/>
              <a:t>البيانات وحماية الخصوصية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كفاءة </a:t>
            </a:r>
            <a:r>
              <a:rPr lang="ar-SA" sz="3000" dirty="0"/>
              <a:t>استهلاك الطاقة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توفر </a:t>
            </a:r>
            <a:r>
              <a:rPr lang="ar-SA" sz="3000" dirty="0"/>
              <a:t>النظام بنسبة 99.9%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7509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3886200" y="8857313"/>
            <a:ext cx="9144000" cy="14296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Use Case Diagram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2700"/>
            <a:ext cx="10995660" cy="8458200"/>
          </a:xfrm>
          <a:prstGeom prst="rect">
            <a:avLst/>
          </a:prstGeom>
        </p:spPr>
      </p:pic>
      <p:grpSp>
        <p:nvGrpSpPr>
          <p:cNvPr id="4" name="مجموعة 3"/>
          <p:cNvGrpSpPr/>
          <p:nvPr/>
        </p:nvGrpSpPr>
        <p:grpSpPr>
          <a:xfrm>
            <a:off x="15011400" y="-2705100"/>
            <a:ext cx="7931069" cy="12277256"/>
            <a:chOff x="15011400" y="-2705100"/>
            <a:chExt cx="7931069" cy="12277256"/>
          </a:xfrm>
        </p:grpSpPr>
        <p:sp>
          <p:nvSpPr>
            <p:cNvPr id="8" name="Freeform 17"/>
            <p:cNvSpPr/>
            <p:nvPr/>
          </p:nvSpPr>
          <p:spPr>
            <a:xfrm flipH="1">
              <a:off x="15011400" y="8306195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9" name="Freeform 3"/>
            <p:cNvSpPr/>
            <p:nvPr/>
          </p:nvSpPr>
          <p:spPr>
            <a:xfrm>
              <a:off x="15672955" y="-2705100"/>
              <a:ext cx="7269514" cy="7269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</p:grpSp>
    </p:spTree>
    <p:extLst>
      <p:ext uri="{BB962C8B-B14F-4D97-AF65-F5344CB8AC3E}">
        <p14:creationId xmlns:p14="http://schemas.microsoft.com/office/powerpoint/2010/main" val="399328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ربع نص 10"/>
          <p:cNvSpPr txBox="1"/>
          <p:nvPr/>
        </p:nvSpPr>
        <p:spPr>
          <a:xfrm>
            <a:off x="685800" y="0"/>
            <a:ext cx="6606020" cy="101727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مربع نص 12"/>
          <p:cNvSpPr txBox="1"/>
          <p:nvPr/>
        </p:nvSpPr>
        <p:spPr>
          <a:xfrm>
            <a:off x="7924800" y="-16491"/>
            <a:ext cx="6565207" cy="101727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مستطيل 1"/>
          <p:cNvSpPr/>
          <p:nvPr/>
        </p:nvSpPr>
        <p:spPr>
          <a:xfrm>
            <a:off x="13563600" y="3885817"/>
            <a:ext cx="5867400" cy="2368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en-US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Sequence 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Diagram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مجموعة 15"/>
          <p:cNvGrpSpPr/>
          <p:nvPr/>
        </p:nvGrpSpPr>
        <p:grpSpPr>
          <a:xfrm>
            <a:off x="15011400" y="-3924300"/>
            <a:ext cx="7574314" cy="13496456"/>
            <a:chOff x="15011400" y="-3924300"/>
            <a:chExt cx="7574314" cy="13496456"/>
          </a:xfrm>
        </p:grpSpPr>
        <p:sp>
          <p:nvSpPr>
            <p:cNvPr id="14" name="Freeform 3"/>
            <p:cNvSpPr/>
            <p:nvPr/>
          </p:nvSpPr>
          <p:spPr>
            <a:xfrm>
              <a:off x="15316200" y="-3924300"/>
              <a:ext cx="7269514" cy="7269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5" name="Freeform 17"/>
            <p:cNvSpPr/>
            <p:nvPr/>
          </p:nvSpPr>
          <p:spPr>
            <a:xfrm flipH="1">
              <a:off x="15011400" y="8306195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</p:grpSp>
    </p:spTree>
    <p:extLst>
      <p:ext uri="{BB962C8B-B14F-4D97-AF65-F5344CB8AC3E}">
        <p14:creationId xmlns:p14="http://schemas.microsoft.com/office/powerpoint/2010/main" val="118492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2612231" y="8857313"/>
            <a:ext cx="9144000" cy="14296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ER Diagram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مجموعة 4"/>
          <p:cNvGrpSpPr/>
          <p:nvPr/>
        </p:nvGrpSpPr>
        <p:grpSpPr>
          <a:xfrm>
            <a:off x="16230600" y="-3634757"/>
            <a:ext cx="7269514" cy="13625618"/>
            <a:chOff x="16230600" y="-3634757"/>
            <a:chExt cx="7269514" cy="13625618"/>
          </a:xfrm>
        </p:grpSpPr>
        <p:sp>
          <p:nvSpPr>
            <p:cNvPr id="8" name="Freeform 17"/>
            <p:cNvSpPr/>
            <p:nvPr/>
          </p:nvSpPr>
          <p:spPr>
            <a:xfrm flipH="1">
              <a:off x="16383000" y="8724900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9" name="Freeform 3"/>
            <p:cNvSpPr/>
            <p:nvPr/>
          </p:nvSpPr>
          <p:spPr>
            <a:xfrm>
              <a:off x="16230600" y="-3634757"/>
              <a:ext cx="7269514" cy="7269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</p:grpSp>
      <p:pic>
        <p:nvPicPr>
          <p:cNvPr id="4" name="صورة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05" y="598528"/>
            <a:ext cx="14758707" cy="82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3886200" y="8857313"/>
            <a:ext cx="9144000" cy="14296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Activity System </a:t>
            </a:r>
            <a:r>
              <a:rPr lang="en-US" b="1" dirty="0" smtClean="0"/>
              <a:t> 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Diagram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مجموعة 4"/>
          <p:cNvGrpSpPr/>
          <p:nvPr/>
        </p:nvGrpSpPr>
        <p:grpSpPr>
          <a:xfrm>
            <a:off x="16230600" y="-3634757"/>
            <a:ext cx="7269514" cy="13625618"/>
            <a:chOff x="16230600" y="-3634757"/>
            <a:chExt cx="7269514" cy="13625618"/>
          </a:xfrm>
        </p:grpSpPr>
        <p:sp>
          <p:nvSpPr>
            <p:cNvPr id="8" name="Freeform 17"/>
            <p:cNvSpPr/>
            <p:nvPr/>
          </p:nvSpPr>
          <p:spPr>
            <a:xfrm flipH="1">
              <a:off x="16383000" y="8724900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9" name="Freeform 3"/>
            <p:cNvSpPr/>
            <p:nvPr/>
          </p:nvSpPr>
          <p:spPr>
            <a:xfrm>
              <a:off x="16230600" y="-3634757"/>
              <a:ext cx="7269514" cy="7269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</p:grp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3181"/>
            <a:ext cx="15063507" cy="84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0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مجموعة 24"/>
          <p:cNvGrpSpPr/>
          <p:nvPr/>
        </p:nvGrpSpPr>
        <p:grpSpPr>
          <a:xfrm>
            <a:off x="-457200" y="754341"/>
            <a:ext cx="9535381" cy="7780785"/>
            <a:chOff x="7109242" y="1028700"/>
            <a:chExt cx="9535381" cy="7780785"/>
          </a:xfrm>
        </p:grpSpPr>
        <p:sp>
          <p:nvSpPr>
            <p:cNvPr id="14" name="Freeform 14"/>
            <p:cNvSpPr/>
            <p:nvPr/>
          </p:nvSpPr>
          <p:spPr>
            <a:xfrm>
              <a:off x="9233941" y="1477515"/>
              <a:ext cx="7331970" cy="733197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7109242" y="1028700"/>
              <a:ext cx="1564929" cy="156492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9597428" y="2737505"/>
              <a:ext cx="7047195" cy="4984289"/>
            </a:xfrm>
            <a:custGeom>
              <a:avLst/>
              <a:gdLst/>
              <a:ahLst/>
              <a:cxnLst/>
              <a:rect l="l" t="t" r="r" b="b"/>
              <a:pathLst>
                <a:path w="7047195" h="4984289">
                  <a:moveTo>
                    <a:pt x="0" y="0"/>
                  </a:moveTo>
                  <a:lnTo>
                    <a:pt x="7047195" y="0"/>
                  </a:lnTo>
                  <a:lnTo>
                    <a:pt x="7047195" y="4984289"/>
                  </a:lnTo>
                  <a:lnTo>
                    <a:pt x="0" y="4984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15392400" y="2256349"/>
            <a:ext cx="2871787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  <a:sym typeface="Arial MT Pro Bold"/>
              </a:rPr>
              <a:t>المقدمة :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  <a:sym typeface="Arial MT Pro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439400" y="3314700"/>
            <a:ext cx="7117556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الذكاء الاصطناعي أحدث نقلة نوعية في حياة الإنسان</a:t>
            </a:r>
            <a:endParaRPr lang="en-US" sz="3000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لم </a:t>
            </a:r>
            <a:r>
              <a:rPr lang="ar-SA" sz="3000" dirty="0"/>
              <a:t>يعد مقتصرًا على الترفيه أو التجارة</a:t>
            </a:r>
            <a:endParaRPr lang="en-US" sz="3000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المكفوفون </a:t>
            </a:r>
            <a:r>
              <a:rPr lang="ar-SA" sz="3000" dirty="0"/>
              <a:t>يواجهون تحديات كبيرة في حياتهم اليومية</a:t>
            </a:r>
            <a:endParaRPr lang="en-US" sz="3000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أغلب </a:t>
            </a:r>
            <a:r>
              <a:rPr lang="ar-SA" sz="3000" dirty="0"/>
              <a:t>الأنشطة تعتمد على حاسة البصر</a:t>
            </a:r>
            <a:endParaRPr lang="en-US" sz="3000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غياب </a:t>
            </a:r>
            <a:r>
              <a:rPr lang="ar-SA" sz="3000" dirty="0"/>
              <a:t>البصر يحد من التفاعل الطبيعي مع البيئة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13030200" y="4981498"/>
            <a:ext cx="4906239" cy="2368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Activity Actor </a:t>
            </a:r>
            <a:r>
              <a:rPr lang="en-US" b="1" dirty="0" smtClean="0"/>
              <a:t> 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Diagram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مجموعة 2"/>
          <p:cNvGrpSpPr/>
          <p:nvPr/>
        </p:nvGrpSpPr>
        <p:grpSpPr>
          <a:xfrm>
            <a:off x="16230600" y="-3634757"/>
            <a:ext cx="7269514" cy="13625618"/>
            <a:chOff x="16230600" y="-3634757"/>
            <a:chExt cx="7269514" cy="13625618"/>
          </a:xfrm>
        </p:grpSpPr>
        <p:sp>
          <p:nvSpPr>
            <p:cNvPr id="8" name="Freeform 17"/>
            <p:cNvSpPr/>
            <p:nvPr/>
          </p:nvSpPr>
          <p:spPr>
            <a:xfrm flipH="1">
              <a:off x="16383000" y="8724900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9" name="Freeform 3"/>
            <p:cNvSpPr/>
            <p:nvPr/>
          </p:nvSpPr>
          <p:spPr>
            <a:xfrm>
              <a:off x="16230600" y="-3634757"/>
              <a:ext cx="7269514" cy="7269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</p:grp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287"/>
            <a:ext cx="12086361" cy="103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5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4724400" y="9092216"/>
            <a:ext cx="8839200" cy="142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Class Actor </a:t>
            </a:r>
            <a:r>
              <a:rPr lang="en-US" b="1" dirty="0" smtClean="0"/>
              <a:t> 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Diagram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مجموعة 2"/>
          <p:cNvGrpSpPr/>
          <p:nvPr/>
        </p:nvGrpSpPr>
        <p:grpSpPr>
          <a:xfrm>
            <a:off x="16230600" y="-3634757"/>
            <a:ext cx="7269514" cy="13625618"/>
            <a:chOff x="16230600" y="-3634757"/>
            <a:chExt cx="7269514" cy="13625618"/>
          </a:xfrm>
        </p:grpSpPr>
        <p:sp>
          <p:nvSpPr>
            <p:cNvPr id="8" name="Freeform 17"/>
            <p:cNvSpPr/>
            <p:nvPr/>
          </p:nvSpPr>
          <p:spPr>
            <a:xfrm flipH="1">
              <a:off x="16383000" y="8724900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9" name="Freeform 3"/>
            <p:cNvSpPr/>
            <p:nvPr/>
          </p:nvSpPr>
          <p:spPr>
            <a:xfrm>
              <a:off x="16230600" y="-3634757"/>
              <a:ext cx="7269514" cy="7269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</p:grp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23900"/>
            <a:ext cx="14478000" cy="83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3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5029200" y="8890650"/>
            <a:ext cx="8610600" cy="1429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Class System </a:t>
            </a:r>
            <a:r>
              <a:rPr lang="en-US" b="1" dirty="0" smtClean="0"/>
              <a:t> 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Diagram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مجموعة 2"/>
          <p:cNvGrpSpPr/>
          <p:nvPr/>
        </p:nvGrpSpPr>
        <p:grpSpPr>
          <a:xfrm>
            <a:off x="16230600" y="-3634757"/>
            <a:ext cx="7269514" cy="13625618"/>
            <a:chOff x="16230600" y="-3634757"/>
            <a:chExt cx="7269514" cy="13625618"/>
          </a:xfrm>
        </p:grpSpPr>
        <p:sp>
          <p:nvSpPr>
            <p:cNvPr id="8" name="Freeform 17"/>
            <p:cNvSpPr/>
            <p:nvPr/>
          </p:nvSpPr>
          <p:spPr>
            <a:xfrm flipH="1">
              <a:off x="16383000" y="8724900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9" name="Freeform 3"/>
            <p:cNvSpPr/>
            <p:nvPr/>
          </p:nvSpPr>
          <p:spPr>
            <a:xfrm>
              <a:off x="16230600" y="-3634757"/>
              <a:ext cx="7269514" cy="7269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</p:grpSp>
      <p:pic>
        <p:nvPicPr>
          <p:cNvPr id="4" name="صورة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6037"/>
            <a:ext cx="15402602" cy="87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2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ستطيل 2"/>
          <p:cNvSpPr/>
          <p:nvPr/>
        </p:nvSpPr>
        <p:spPr>
          <a:xfrm>
            <a:off x="7391400" y="2478303"/>
            <a:ext cx="9144000" cy="54051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الاستنتاجات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: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/>
              <a:t>النظام يحقق أهدافه الأساسية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يوفر </a:t>
            </a:r>
            <a:r>
              <a:rPr lang="ar-SA" sz="3000" dirty="0"/>
              <a:t>حلًا عمليًا وذكيًا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قابل </a:t>
            </a:r>
            <a:r>
              <a:rPr lang="ar-SA" sz="3000" dirty="0"/>
              <a:t>للتطوير مستقبلًا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يساهم </a:t>
            </a:r>
            <a:r>
              <a:rPr lang="ar-SA" sz="3000" dirty="0"/>
              <a:t>في دمج المكفوفين بالمجتمع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يعزز </a:t>
            </a:r>
            <a:r>
              <a:rPr lang="ar-SA" sz="3000" dirty="0"/>
              <a:t>السلامة والاستقلالية</a:t>
            </a:r>
            <a:endParaRPr lang="en-US" sz="3000" dirty="0"/>
          </a:p>
        </p:txBody>
      </p:sp>
      <p:grpSp>
        <p:nvGrpSpPr>
          <p:cNvPr id="4" name="مجموعة 3"/>
          <p:cNvGrpSpPr/>
          <p:nvPr/>
        </p:nvGrpSpPr>
        <p:grpSpPr>
          <a:xfrm flipH="1">
            <a:off x="609600" y="1282268"/>
            <a:ext cx="7615738" cy="7641198"/>
            <a:chOff x="10164140" y="1333500"/>
            <a:chExt cx="7615738" cy="7641198"/>
          </a:xfrm>
        </p:grpSpPr>
        <p:sp>
          <p:nvSpPr>
            <p:cNvPr id="14" name="Freeform 14"/>
            <p:cNvSpPr/>
            <p:nvPr/>
          </p:nvSpPr>
          <p:spPr>
            <a:xfrm flipH="1">
              <a:off x="10164140" y="1333500"/>
              <a:ext cx="7052797" cy="70527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7" name="Freeform 17"/>
            <p:cNvSpPr/>
            <p:nvPr/>
          </p:nvSpPr>
          <p:spPr>
            <a:xfrm flipH="1">
              <a:off x="16513917" y="7708737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8" name="Freeform 2"/>
            <p:cNvSpPr/>
            <p:nvPr/>
          </p:nvSpPr>
          <p:spPr>
            <a:xfrm>
              <a:off x="11582400" y="2400300"/>
              <a:ext cx="5210516" cy="5663605"/>
            </a:xfrm>
            <a:custGeom>
              <a:avLst/>
              <a:gdLst/>
              <a:ahLst/>
              <a:cxnLst/>
              <a:rect l="l" t="t" r="r" b="b"/>
              <a:pathLst>
                <a:path w="8356956" h="9083648">
                  <a:moveTo>
                    <a:pt x="0" y="0"/>
                  </a:moveTo>
                  <a:lnTo>
                    <a:pt x="8356956" y="0"/>
                  </a:lnTo>
                  <a:lnTo>
                    <a:pt x="8356956" y="9083648"/>
                  </a:lnTo>
                  <a:lnTo>
                    <a:pt x="0" y="9083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9092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0" y="3025824"/>
            <a:ext cx="9144000" cy="44125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الأعمال</a:t>
            </a: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المستقبلية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: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/>
              <a:t>دعم العمل دون اتصال بالإنترنت</a:t>
            </a:r>
            <a:endParaRPr lang="en-US" sz="3000" dirty="0"/>
          </a:p>
          <a:p>
            <a:pPr marL="457200" indent="-457200" algn="just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تحسين </a:t>
            </a:r>
            <a:r>
              <a:rPr lang="ar-SA" sz="3000" dirty="0"/>
              <a:t>دقة النماذج</a:t>
            </a:r>
            <a:endParaRPr lang="en-US" sz="3000" dirty="0"/>
          </a:p>
          <a:p>
            <a:pPr marL="457200" indent="-457200" algn="just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إضافة </a:t>
            </a:r>
            <a:r>
              <a:rPr lang="ar-SA" sz="3000" dirty="0"/>
              <a:t>لغات جديدة</a:t>
            </a:r>
            <a:endParaRPr lang="en-US" sz="3000" dirty="0"/>
          </a:p>
          <a:p>
            <a:pPr marL="457200" indent="-457200" algn="just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تحسين </a:t>
            </a:r>
            <a:r>
              <a:rPr lang="ar-SA" sz="3000" dirty="0"/>
              <a:t>الأداء واستهلاك الطاقة</a:t>
            </a:r>
            <a:endParaRPr lang="en-US" sz="3000" dirty="0"/>
          </a:p>
          <a:p>
            <a:pPr marL="457200" indent="-457200" algn="just" rt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ar-SA" sz="3000" dirty="0" smtClean="0"/>
              <a:t>توسيع </a:t>
            </a:r>
            <a:r>
              <a:rPr lang="ar-SA" sz="3000" dirty="0"/>
              <a:t>نطاق الاستخدام</a:t>
            </a:r>
            <a:endParaRPr lang="en-US" sz="3000" dirty="0"/>
          </a:p>
        </p:txBody>
      </p:sp>
      <p:grpSp>
        <p:nvGrpSpPr>
          <p:cNvPr id="4" name="مجموعة 3"/>
          <p:cNvGrpSpPr/>
          <p:nvPr/>
        </p:nvGrpSpPr>
        <p:grpSpPr>
          <a:xfrm>
            <a:off x="10164140" y="1333500"/>
            <a:ext cx="7615738" cy="7641198"/>
            <a:chOff x="10164140" y="1333500"/>
            <a:chExt cx="7615738" cy="7641198"/>
          </a:xfrm>
        </p:grpSpPr>
        <p:sp>
          <p:nvSpPr>
            <p:cNvPr id="14" name="Freeform 14"/>
            <p:cNvSpPr/>
            <p:nvPr/>
          </p:nvSpPr>
          <p:spPr>
            <a:xfrm flipH="1">
              <a:off x="10164140" y="1333500"/>
              <a:ext cx="7052797" cy="70527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7" name="Freeform 17"/>
            <p:cNvSpPr/>
            <p:nvPr/>
          </p:nvSpPr>
          <p:spPr>
            <a:xfrm flipH="1">
              <a:off x="16513917" y="7708737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7" name="Freeform 17"/>
            <p:cNvSpPr/>
            <p:nvPr/>
          </p:nvSpPr>
          <p:spPr>
            <a:xfrm>
              <a:off x="11092871" y="1753518"/>
              <a:ext cx="6054026" cy="5715000"/>
            </a:xfrm>
            <a:custGeom>
              <a:avLst/>
              <a:gdLst/>
              <a:ahLst/>
              <a:cxnLst/>
              <a:rect l="l" t="t" r="r" b="b"/>
              <a:pathLst>
                <a:path w="8717797" h="8229600">
                  <a:moveTo>
                    <a:pt x="0" y="0"/>
                  </a:moveTo>
                  <a:lnTo>
                    <a:pt x="8717796" y="0"/>
                  </a:lnTo>
                  <a:lnTo>
                    <a:pt x="8717796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372566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مجموعة 23"/>
          <p:cNvGrpSpPr/>
          <p:nvPr/>
        </p:nvGrpSpPr>
        <p:grpSpPr>
          <a:xfrm flipH="1">
            <a:off x="743501" y="952500"/>
            <a:ext cx="8229600" cy="8229600"/>
            <a:chOff x="9144000" y="1028700"/>
            <a:chExt cx="8229600" cy="8229600"/>
          </a:xfrm>
        </p:grpSpPr>
        <p:sp>
          <p:nvSpPr>
            <p:cNvPr id="11" name="Freeform 11"/>
            <p:cNvSpPr/>
            <p:nvPr/>
          </p:nvSpPr>
          <p:spPr>
            <a:xfrm>
              <a:off x="9144000" y="1028700"/>
              <a:ext cx="8229600" cy="82296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22" name="Freeform 6"/>
            <p:cNvSpPr/>
            <p:nvPr/>
          </p:nvSpPr>
          <p:spPr>
            <a:xfrm>
              <a:off x="9517643" y="1680519"/>
              <a:ext cx="7098409" cy="7020972"/>
            </a:xfrm>
            <a:custGeom>
              <a:avLst/>
              <a:gdLst/>
              <a:ahLst/>
              <a:cxnLst/>
              <a:rect l="l" t="t" r="r" b="b"/>
              <a:pathLst>
                <a:path w="7098409" h="7020972">
                  <a:moveTo>
                    <a:pt x="0" y="0"/>
                  </a:moveTo>
                  <a:lnTo>
                    <a:pt x="7098409" y="0"/>
                  </a:lnTo>
                  <a:lnTo>
                    <a:pt x="7098409" y="7020972"/>
                  </a:lnTo>
                  <a:lnTo>
                    <a:pt x="0" y="7020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9357006" y="4467192"/>
            <a:ext cx="7962900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52"/>
              </a:lnSpc>
            </a:pPr>
            <a:r>
              <a:rPr lang="en-US" sz="10052" b="1" dirty="0">
                <a:solidFill>
                  <a:srgbClr val="091E69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مجموعة 24"/>
          <p:cNvGrpSpPr/>
          <p:nvPr/>
        </p:nvGrpSpPr>
        <p:grpSpPr>
          <a:xfrm>
            <a:off x="10693052" y="-3487374"/>
            <a:ext cx="11456214" cy="12745674"/>
            <a:chOff x="10693052" y="-3487374"/>
            <a:chExt cx="11456214" cy="12745674"/>
          </a:xfrm>
        </p:grpSpPr>
        <p:sp>
          <p:nvSpPr>
            <p:cNvPr id="3" name="Freeform 3"/>
            <p:cNvSpPr/>
            <p:nvPr/>
          </p:nvSpPr>
          <p:spPr>
            <a:xfrm>
              <a:off x="14879752" y="-3487374"/>
              <a:ext cx="7269514" cy="7269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3090114" y="1982539"/>
              <a:ext cx="1051671" cy="105167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6" name="Freeform 16"/>
            <p:cNvSpPr/>
            <p:nvPr/>
          </p:nvSpPr>
          <p:spPr>
            <a:xfrm flipH="1">
              <a:off x="10693052" y="3753565"/>
              <a:ext cx="4794124" cy="5504735"/>
            </a:xfrm>
            <a:custGeom>
              <a:avLst/>
              <a:gdLst/>
              <a:ahLst/>
              <a:cxnLst/>
              <a:rect l="l" t="t" r="r" b="b"/>
              <a:pathLst>
                <a:path w="4794124" h="5504735">
                  <a:moveTo>
                    <a:pt x="0" y="0"/>
                  </a:moveTo>
                  <a:lnTo>
                    <a:pt x="4794124" y="0"/>
                  </a:lnTo>
                  <a:lnTo>
                    <a:pt x="4794124" y="5504735"/>
                  </a:lnTo>
                  <a:lnTo>
                    <a:pt x="0" y="5504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5791200" y="3543300"/>
            <a:ext cx="4167095" cy="87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1"/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مشكل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ات</a:t>
            </a:r>
            <a:r>
              <a:rPr lang="ar-SA" dirty="0" smtClean="0"/>
              <a:t> 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البحث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: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743200" y="4838700"/>
            <a:ext cx="6743700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صعوبة</a:t>
            </a:r>
            <a:r>
              <a:rPr lang="ar-SA" dirty="0"/>
              <a:t> </a:t>
            </a:r>
            <a:r>
              <a:rPr lang="ar-SA" sz="3000" dirty="0"/>
              <a:t>التنقل بأمان في الأماكن العامة</a:t>
            </a:r>
            <a:endParaRPr lang="en-US" sz="3000" dirty="0"/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صعوبة التعرف على الأشياء والعقبات</a:t>
            </a:r>
            <a:endParaRPr lang="en-US" sz="3000" dirty="0"/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اختلاف ظروف الإضاءة يؤثر على دقة التعرف</a:t>
            </a:r>
            <a:endParaRPr lang="en-US" sz="3000" dirty="0"/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صعوبة التمييز بين العوائق الثابتة والمتحركة </a:t>
            </a:r>
            <a:endParaRPr lang="en-US" sz="3000" dirty="0"/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الحاجة لمعالجة فورية دون تأخير</a:t>
            </a:r>
            <a:endParaRPr lang="en-US" sz="3000" dirty="0"/>
          </a:p>
          <a:p>
            <a:pPr marL="285750" indent="-28575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استنزاف بطارية الهاتف بسبب المعالجة المستمرة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مجموعة 27"/>
          <p:cNvGrpSpPr/>
          <p:nvPr/>
        </p:nvGrpSpPr>
        <p:grpSpPr>
          <a:xfrm>
            <a:off x="0" y="-4229100"/>
            <a:ext cx="8827932" cy="12509163"/>
            <a:chOff x="8353400" y="-4866186"/>
            <a:chExt cx="8827932" cy="12509163"/>
          </a:xfrm>
        </p:grpSpPr>
        <p:sp>
          <p:nvSpPr>
            <p:cNvPr id="11" name="Freeform 11"/>
            <p:cNvSpPr/>
            <p:nvPr/>
          </p:nvSpPr>
          <p:spPr>
            <a:xfrm flipH="1">
              <a:off x="8938776" y="6188742"/>
              <a:ext cx="1242226" cy="124222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6" name="Freeform 16"/>
            <p:cNvSpPr/>
            <p:nvPr/>
          </p:nvSpPr>
          <p:spPr>
            <a:xfrm flipH="1">
              <a:off x="10428114" y="2682431"/>
              <a:ext cx="6753218" cy="4960546"/>
            </a:xfrm>
            <a:custGeom>
              <a:avLst/>
              <a:gdLst/>
              <a:ahLst/>
              <a:cxnLst/>
              <a:rect l="l" t="t" r="r" b="b"/>
              <a:pathLst>
                <a:path w="6753218" h="4960546">
                  <a:moveTo>
                    <a:pt x="0" y="0"/>
                  </a:moveTo>
                  <a:lnTo>
                    <a:pt x="6753218" y="0"/>
                  </a:lnTo>
                  <a:lnTo>
                    <a:pt x="6753218" y="4960546"/>
                  </a:lnTo>
                  <a:lnTo>
                    <a:pt x="0" y="4960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 flipH="1">
              <a:off x="8353400" y="-4866186"/>
              <a:ext cx="6884696" cy="688469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563600" y="3252896"/>
            <a:ext cx="4000500" cy="87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1"/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فكرة</a:t>
            </a:r>
            <a:r>
              <a:rPr lang="ar-SA" dirty="0"/>
              <a:t> 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النظام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: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77400" y="4457700"/>
            <a:ext cx="6915596" cy="338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نظام</a:t>
            </a:r>
            <a:r>
              <a:rPr lang="ar-SA" dirty="0"/>
              <a:t> </a:t>
            </a:r>
            <a:r>
              <a:rPr lang="ar-SA" sz="3000" dirty="0"/>
              <a:t>ذكي يعمل كـ «عيون إلكترونية</a:t>
            </a:r>
            <a:r>
              <a:rPr lang="ar-SA" sz="3000" dirty="0" smtClean="0"/>
              <a:t>»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يعتمد على كاميرا الهاتف والمستشعرات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تحليل </a:t>
            </a:r>
            <a:r>
              <a:rPr lang="ar-SA" sz="3000" dirty="0"/>
              <a:t>البيئة المحيطة بشكل فوري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تقديم </a:t>
            </a:r>
            <a:r>
              <a:rPr lang="ar-SA" sz="3000" dirty="0"/>
              <a:t>توصيف صوتي واضح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تنبيه </a:t>
            </a:r>
            <a:r>
              <a:rPr lang="ar-SA" sz="3000" dirty="0"/>
              <a:t>المستخدم بالمخاطر المحتملة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مجموعة 24"/>
          <p:cNvGrpSpPr/>
          <p:nvPr/>
        </p:nvGrpSpPr>
        <p:grpSpPr>
          <a:xfrm flipH="1">
            <a:off x="9601200" y="1333500"/>
            <a:ext cx="8178678" cy="7641198"/>
            <a:chOff x="1028700" y="1617102"/>
            <a:chExt cx="8178678" cy="7641198"/>
          </a:xfrm>
        </p:grpSpPr>
        <p:sp>
          <p:nvSpPr>
            <p:cNvPr id="14" name="Freeform 14"/>
            <p:cNvSpPr/>
            <p:nvPr/>
          </p:nvSpPr>
          <p:spPr>
            <a:xfrm>
              <a:off x="1591641" y="1617102"/>
              <a:ext cx="7052797" cy="70527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028700" y="7992339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1028700" y="2684006"/>
              <a:ext cx="8178678" cy="4918989"/>
            </a:xfrm>
            <a:custGeom>
              <a:avLst/>
              <a:gdLst/>
              <a:ahLst/>
              <a:cxnLst/>
              <a:rect l="l" t="t" r="r" b="b"/>
              <a:pathLst>
                <a:path w="8178678" h="4918989">
                  <a:moveTo>
                    <a:pt x="0" y="0"/>
                  </a:moveTo>
                  <a:lnTo>
                    <a:pt x="8178678" y="0"/>
                  </a:lnTo>
                  <a:lnTo>
                    <a:pt x="8178678" y="4918988"/>
                  </a:lnTo>
                  <a:lnTo>
                    <a:pt x="0" y="4918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5181600" y="2781300"/>
            <a:ext cx="39979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أهداف</a:t>
            </a:r>
            <a:r>
              <a:rPr lang="ar-SA" dirty="0"/>
              <a:t> 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النظام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: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  <a:sym typeface="Arial MT Pro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86000" y="4000500"/>
            <a:ext cx="6472632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تعزيز استقلالية المكفوفين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 </a:t>
            </a:r>
            <a:r>
              <a:rPr lang="ar-SA" sz="3000" dirty="0" smtClean="0"/>
              <a:t>زيادة </a:t>
            </a:r>
            <a:r>
              <a:rPr lang="ar-SA" sz="3000" dirty="0"/>
              <a:t>مستوى الأمان أثناء </a:t>
            </a:r>
            <a:r>
              <a:rPr lang="ar-SA" sz="3000" dirty="0" smtClean="0"/>
              <a:t>الحركة</a:t>
            </a:r>
            <a:r>
              <a:rPr lang="ar-SA" sz="3000" dirty="0"/>
              <a:t> 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تسهيل التنقل داخل البيئات المختلفة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تقليل </a:t>
            </a:r>
            <a:r>
              <a:rPr lang="ar-SA" sz="3000" dirty="0"/>
              <a:t>الاعتماد على </a:t>
            </a:r>
            <a:r>
              <a:rPr lang="ar-SA" sz="3000" dirty="0" smtClean="0"/>
              <a:t>المرافقين</a:t>
            </a:r>
            <a:r>
              <a:rPr lang="ar-SA" sz="3000" dirty="0"/>
              <a:t> 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توفير حل عملي منخفض التكلفة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5486400" y="3706655"/>
            <a:ext cx="5233895" cy="87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1"/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حدود</a:t>
            </a:r>
            <a:r>
              <a:rPr lang="ar-SA" dirty="0"/>
              <a:t> 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المشروع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: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14600" y="4991100"/>
            <a:ext cx="6743700" cy="3387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يركز </a:t>
            </a:r>
            <a:r>
              <a:rPr lang="ar-SA" sz="3000" dirty="0"/>
              <a:t>على المناطق الحضرية في </a:t>
            </a:r>
            <a:r>
              <a:rPr lang="ar-SA" sz="3000" dirty="0" smtClean="0"/>
              <a:t>اليمن</a:t>
            </a:r>
            <a:r>
              <a:rPr lang="ar-SA" sz="3000" dirty="0"/>
              <a:t> 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يعتمد على توفر الإنترنت لبعض الخصائص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الإطار </a:t>
            </a:r>
            <a:r>
              <a:rPr lang="ar-SA" sz="3000" dirty="0"/>
              <a:t>الزمني: عام دراسي </a:t>
            </a:r>
            <a:r>
              <a:rPr lang="ar-SA" sz="3000" dirty="0" smtClean="0"/>
              <a:t>كامل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الإصدار الأول بخصائص </a:t>
            </a:r>
            <a:r>
              <a:rPr lang="ar-SA" sz="3000" dirty="0" smtClean="0"/>
              <a:t>أساسية</a:t>
            </a:r>
            <a:r>
              <a:rPr lang="ar-SA" sz="3000" dirty="0"/>
              <a:t> 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لا يعمل بكفاءة في الظلام الدامس</a:t>
            </a:r>
            <a:endParaRPr lang="en-US" sz="3000" dirty="0"/>
          </a:p>
        </p:txBody>
      </p:sp>
      <p:grpSp>
        <p:nvGrpSpPr>
          <p:cNvPr id="2" name="مجموعة 1"/>
          <p:cNvGrpSpPr/>
          <p:nvPr/>
        </p:nvGrpSpPr>
        <p:grpSpPr>
          <a:xfrm>
            <a:off x="9487423" y="-3487374"/>
            <a:ext cx="12661843" cy="12481058"/>
            <a:chOff x="9487423" y="-3487374"/>
            <a:chExt cx="12661843" cy="12481058"/>
          </a:xfrm>
        </p:grpSpPr>
        <p:sp>
          <p:nvSpPr>
            <p:cNvPr id="3" name="Freeform 3"/>
            <p:cNvSpPr/>
            <p:nvPr/>
          </p:nvSpPr>
          <p:spPr>
            <a:xfrm flipH="1">
              <a:off x="14879752" y="-3487374"/>
              <a:ext cx="7269514" cy="726951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6" name="Freeform 6"/>
            <p:cNvSpPr/>
            <p:nvPr/>
          </p:nvSpPr>
          <p:spPr>
            <a:xfrm flipH="1">
              <a:off x="13090114" y="1982539"/>
              <a:ext cx="1051671" cy="105167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7" name="Freeform 13"/>
            <p:cNvSpPr/>
            <p:nvPr/>
          </p:nvSpPr>
          <p:spPr>
            <a:xfrm>
              <a:off x="9487423" y="3033594"/>
              <a:ext cx="8257051" cy="5960090"/>
            </a:xfrm>
            <a:custGeom>
              <a:avLst/>
              <a:gdLst/>
              <a:ahLst/>
              <a:cxnLst/>
              <a:rect l="l" t="t" r="r" b="b"/>
              <a:pathLst>
                <a:path w="8257051" h="5960090">
                  <a:moveTo>
                    <a:pt x="0" y="0"/>
                  </a:moveTo>
                  <a:lnTo>
                    <a:pt x="8257051" y="0"/>
                  </a:lnTo>
                  <a:lnTo>
                    <a:pt x="8257051" y="5960090"/>
                  </a:lnTo>
                  <a:lnTo>
                    <a:pt x="0" y="5960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</p:spTree>
    <p:extLst>
      <p:ext uri="{BB962C8B-B14F-4D97-AF65-F5344CB8AC3E}">
        <p14:creationId xmlns:p14="http://schemas.microsoft.com/office/powerpoint/2010/main" val="378220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مجموعة 27"/>
          <p:cNvGrpSpPr/>
          <p:nvPr/>
        </p:nvGrpSpPr>
        <p:grpSpPr>
          <a:xfrm>
            <a:off x="0" y="-4229100"/>
            <a:ext cx="8827932" cy="12509163"/>
            <a:chOff x="8353400" y="-4866186"/>
            <a:chExt cx="8827932" cy="12509163"/>
          </a:xfrm>
        </p:grpSpPr>
        <p:sp>
          <p:nvSpPr>
            <p:cNvPr id="11" name="Freeform 11"/>
            <p:cNvSpPr/>
            <p:nvPr/>
          </p:nvSpPr>
          <p:spPr>
            <a:xfrm flipH="1">
              <a:off x="8938776" y="6188742"/>
              <a:ext cx="1242226" cy="124222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6" name="Freeform 16"/>
            <p:cNvSpPr/>
            <p:nvPr/>
          </p:nvSpPr>
          <p:spPr>
            <a:xfrm flipH="1">
              <a:off x="10428114" y="2682431"/>
              <a:ext cx="6753218" cy="4960546"/>
            </a:xfrm>
            <a:custGeom>
              <a:avLst/>
              <a:gdLst/>
              <a:ahLst/>
              <a:cxnLst/>
              <a:rect l="l" t="t" r="r" b="b"/>
              <a:pathLst>
                <a:path w="6753218" h="4960546">
                  <a:moveTo>
                    <a:pt x="0" y="0"/>
                  </a:moveTo>
                  <a:lnTo>
                    <a:pt x="6753218" y="0"/>
                  </a:lnTo>
                  <a:lnTo>
                    <a:pt x="6753218" y="4960546"/>
                  </a:lnTo>
                  <a:lnTo>
                    <a:pt x="0" y="4960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5" name="Freeform 25"/>
            <p:cNvSpPr/>
            <p:nvPr/>
          </p:nvSpPr>
          <p:spPr>
            <a:xfrm flipH="1">
              <a:off x="8353400" y="-4866186"/>
              <a:ext cx="6884696" cy="688469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868400" y="3303350"/>
            <a:ext cx="4000500" cy="877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1"/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المنهجية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: 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53600" y="4465884"/>
            <a:ext cx="6915596" cy="383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اعتماد </a:t>
            </a:r>
            <a:r>
              <a:rPr lang="ar-SA" sz="3000" dirty="0"/>
              <a:t>منهجية </a:t>
            </a:r>
            <a:r>
              <a:rPr lang="en-US" sz="3000" dirty="0"/>
              <a:t>Agile – </a:t>
            </a:r>
            <a:r>
              <a:rPr lang="en-US" sz="3000" dirty="0" smtClean="0"/>
              <a:t>Scrum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/>
              <a:t>تقسيم المشروع إلى مراحل (</a:t>
            </a:r>
            <a:r>
              <a:rPr lang="en-US" sz="3000" dirty="0"/>
              <a:t>Sprints)</a:t>
            </a:r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تطوير </a:t>
            </a:r>
            <a:r>
              <a:rPr lang="ar-SA" sz="3000" dirty="0"/>
              <a:t>تكراري وتدريجي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اختبار </a:t>
            </a:r>
            <a:r>
              <a:rPr lang="ar-SA" sz="3000" dirty="0"/>
              <a:t>كل مرحلة قبل الانتقال للأخرى</a:t>
            </a:r>
            <a:endParaRPr lang="en-US" sz="3000" dirty="0"/>
          </a:p>
          <a:p>
            <a:pPr marL="457200" indent="-457200" algn="just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SA" sz="3000" dirty="0" smtClean="0"/>
              <a:t>الاعتماد </a:t>
            </a:r>
            <a:r>
              <a:rPr lang="ar-SA" sz="3000" dirty="0"/>
              <a:t>على ملاحظات المستخدمين الحقيقيين</a:t>
            </a:r>
            <a:endParaRPr lang="en-US" sz="3000" dirty="0"/>
          </a:p>
          <a:p>
            <a:pPr rtl="1">
              <a:lnSpc>
                <a:spcPct val="150000"/>
              </a:lnSpc>
            </a:pPr>
            <a:r>
              <a:rPr lang="ar-SA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9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مجموعة 1"/>
          <p:cNvGrpSpPr/>
          <p:nvPr/>
        </p:nvGrpSpPr>
        <p:grpSpPr>
          <a:xfrm>
            <a:off x="10164140" y="1333500"/>
            <a:ext cx="7615738" cy="7641198"/>
            <a:chOff x="10164140" y="1333500"/>
            <a:chExt cx="7615738" cy="7641198"/>
          </a:xfrm>
        </p:grpSpPr>
        <p:sp>
          <p:nvSpPr>
            <p:cNvPr id="14" name="Freeform 14"/>
            <p:cNvSpPr/>
            <p:nvPr/>
          </p:nvSpPr>
          <p:spPr>
            <a:xfrm flipH="1">
              <a:off x="10164140" y="1333500"/>
              <a:ext cx="7052797" cy="705279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  <p:sp>
          <p:nvSpPr>
            <p:cNvPr id="17" name="Freeform 17"/>
            <p:cNvSpPr/>
            <p:nvPr/>
          </p:nvSpPr>
          <p:spPr>
            <a:xfrm flipH="1">
              <a:off x="16513917" y="7708737"/>
              <a:ext cx="1265961" cy="126596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6A9D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5297606" y="3107283"/>
            <a:ext cx="39979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دراسة 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الجدوى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: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438400" y="3543300"/>
            <a:ext cx="6472632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 rtl="1">
              <a:lnSpc>
                <a:spcPct val="150000"/>
              </a:lnSpc>
            </a:pPr>
            <a:endParaRPr lang="en-US" sz="3000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YE" sz="3000" dirty="0" smtClean="0"/>
              <a:t>تهدف دراسة الجدوى الى تقييم قابلية تنفيذ النظام</a:t>
            </a:r>
            <a:endParaRPr lang="en-US" sz="3000" dirty="0"/>
          </a:p>
          <a:p>
            <a:pPr marL="457200" indent="-45720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YE" sz="3000" dirty="0" smtClean="0"/>
              <a:t>تشمل الجوانب:</a:t>
            </a:r>
          </a:p>
          <a:p>
            <a:pPr marL="914400" lvl="1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YE" sz="3000" dirty="0" smtClean="0"/>
              <a:t>الاقتصادية</a:t>
            </a:r>
          </a:p>
          <a:p>
            <a:pPr marL="914400" lvl="1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YE" sz="3000" dirty="0" smtClean="0"/>
              <a:t>الفنية</a:t>
            </a:r>
          </a:p>
          <a:p>
            <a:pPr marL="914400" lvl="1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YE" sz="3000" dirty="0" smtClean="0"/>
              <a:t>ال</a:t>
            </a:r>
            <a:r>
              <a:rPr lang="ar-SA" sz="3000" dirty="0" smtClean="0"/>
              <a:t>تشغيلية </a:t>
            </a:r>
            <a:endParaRPr lang="ar-YE" sz="3000" dirty="0" smtClean="0"/>
          </a:p>
          <a:p>
            <a:pPr marL="914400" lvl="1" indent="-45720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YE" sz="3000" dirty="0" smtClean="0"/>
              <a:t>ال</a:t>
            </a:r>
            <a:r>
              <a:rPr lang="ar-SA" sz="3000" dirty="0" smtClean="0"/>
              <a:t>قانونية </a:t>
            </a:r>
            <a:r>
              <a:rPr lang="ar-SA" sz="3000" dirty="0" err="1" smtClean="0"/>
              <a:t>وا</a:t>
            </a:r>
            <a:r>
              <a:rPr lang="ar-YE" sz="3000" dirty="0" err="1" smtClean="0"/>
              <a:t>لإ</a:t>
            </a:r>
            <a:r>
              <a:rPr lang="ar-SA" sz="3000" dirty="0" err="1" smtClean="0"/>
              <a:t>جتماعية</a:t>
            </a:r>
            <a:endParaRPr lang="ar-YE" sz="3000" dirty="0" smtClean="0"/>
          </a:p>
          <a:p>
            <a:pPr algn="r" rtl="1">
              <a:lnSpc>
                <a:spcPct val="150000"/>
              </a:lnSpc>
            </a:pPr>
            <a:endParaRPr lang="en-US" sz="3000" dirty="0"/>
          </a:p>
        </p:txBody>
      </p:sp>
      <p:sp>
        <p:nvSpPr>
          <p:cNvPr id="8" name="Freeform 13"/>
          <p:cNvSpPr/>
          <p:nvPr/>
        </p:nvSpPr>
        <p:spPr>
          <a:xfrm>
            <a:off x="10548614" y="2764809"/>
            <a:ext cx="6541322" cy="5149805"/>
          </a:xfrm>
          <a:custGeom>
            <a:avLst/>
            <a:gdLst/>
            <a:ahLst/>
            <a:cxnLst/>
            <a:rect l="l" t="t" r="r" b="b"/>
            <a:pathLst>
              <a:path w="6541322" h="5149805">
                <a:moveTo>
                  <a:pt x="0" y="0"/>
                </a:moveTo>
                <a:lnTo>
                  <a:pt x="6541322" y="0"/>
                </a:lnTo>
                <a:lnTo>
                  <a:pt x="6541322" y="5149805"/>
                </a:lnTo>
                <a:lnTo>
                  <a:pt x="0" y="5149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56867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جدول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759472"/>
              </p:ext>
            </p:extLst>
          </p:nvPr>
        </p:nvGraphicFramePr>
        <p:xfrm>
          <a:off x="4849209" y="1866900"/>
          <a:ext cx="12192000" cy="6887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599102365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694734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التكاليف الدائمة للنظام</a:t>
                      </a:r>
                      <a:endParaRPr 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30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تكاليف بناء النظام</a:t>
                      </a:r>
                      <a:endParaRPr lang="en-US" sz="30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37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استضافة الخوادم السحابية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تحليل المتطلبات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252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صيانة النظام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تصميم النظام</a:t>
                      </a:r>
                      <a:endParaRPr lang="en-US" sz="30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66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تحديث نماذج الذكاء الاصطناعي</a:t>
                      </a:r>
                      <a:endParaRPr lang="en-US" sz="30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تطوير تطبيق الهاتف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98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دعم فني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تطوير واجهة المشرف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31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تراخيص برمجية</a:t>
                      </a:r>
                      <a:endParaRPr lang="en-US" sz="30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تطوير </a:t>
                      </a:r>
                      <a:r>
                        <a:rPr lang="en-US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Backend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64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أمن المعلومات والنسخ الاحتياطي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تطوير نماذج الذكاء الاصطناعي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29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الاختبار والتجربة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302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3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التوثيق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16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الإجمالي: 14500 دولار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3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الإجمالي: 22500 دولار</a:t>
                      </a:r>
                      <a:endParaRPr lang="en-US" sz="3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146239"/>
                  </a:ext>
                </a:extLst>
              </a:tr>
            </a:tbl>
          </a:graphicData>
        </a:graphic>
      </p:graphicFrame>
      <p:sp>
        <p:nvSpPr>
          <p:cNvPr id="10" name="TextBox 22"/>
          <p:cNvSpPr txBox="1"/>
          <p:nvPr/>
        </p:nvSpPr>
        <p:spPr>
          <a:xfrm>
            <a:off x="13182600" y="723900"/>
            <a:ext cx="39979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ar-SA" sz="5699" b="1" dirty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دراسة </a:t>
            </a:r>
            <a:r>
              <a:rPr lang="ar-SA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الجدوى</a:t>
            </a:r>
            <a:r>
              <a:rPr lang="ar-YE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:</a:t>
            </a:r>
            <a:r>
              <a:rPr lang="en-US" sz="5699" b="1" dirty="0" smtClean="0">
                <a:solidFill>
                  <a:srgbClr val="091E69"/>
                </a:solidFill>
                <a:latin typeface="Arial MT Pro Bold"/>
                <a:ea typeface="Arial MT Pro Bold"/>
                <a:cs typeface="+mj-cs"/>
              </a:rPr>
              <a:t> </a:t>
            </a:r>
            <a:endParaRPr lang="en-US" sz="5699" b="1" dirty="0">
              <a:solidFill>
                <a:srgbClr val="091E69"/>
              </a:solidFill>
              <a:latin typeface="Arial MT Pro Bold"/>
              <a:ea typeface="Arial MT Pro Bold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861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407</Words>
  <Application>Microsoft Office PowerPoint</Application>
  <PresentationFormat>مخصص</PresentationFormat>
  <Paragraphs>178</Paragraphs>
  <Slides>25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25</vt:i4>
      </vt:variant>
    </vt:vector>
  </HeadingPairs>
  <TitlesOfParts>
    <vt:vector size="31" baseType="lpstr">
      <vt:lpstr>Wingdings</vt:lpstr>
      <vt:lpstr>Arial MT Pro Bold</vt:lpstr>
      <vt:lpstr>Calibri</vt:lpstr>
      <vt:lpstr>Times New Roman</vt:lpstr>
      <vt:lpstr>Arial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Blue Illustration Technology Class Project Presentation</dc:title>
  <dc:creator>RAM</dc:creator>
  <cp:lastModifiedBy>Maher</cp:lastModifiedBy>
  <cp:revision>29</cp:revision>
  <dcterms:created xsi:type="dcterms:W3CDTF">2006-08-16T00:00:00Z</dcterms:created>
  <dcterms:modified xsi:type="dcterms:W3CDTF">2025-12-17T19:35:49Z</dcterms:modified>
  <dc:identifier>DAG7Yag6_kw</dc:identifier>
</cp:coreProperties>
</file>